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9" autoAdjust="0"/>
  </p:normalViewPr>
  <p:slideViewPr>
    <p:cSldViewPr>
      <p:cViewPr varScale="1">
        <p:scale>
          <a:sx n="109" d="100"/>
          <a:sy n="109" d="100"/>
        </p:scale>
        <p:origin x="172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96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92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688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8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481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377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273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170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49"/>
            <a:ext cx="3008313" cy="1162051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0" cy="585311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7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77925" tIns="38963" rIns="77925" bIns="3896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79252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2219" indent="-292219" algn="l" defTabSz="77925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3142" indent="-243516" algn="l" defTabSz="77925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4065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690" indent="-194813" algn="l" defTabSz="779252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3316" indent="-194813" algn="l" defTabSz="779252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942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 rot="16200000" flipH="1">
            <a:off x="6914075" y="2037277"/>
            <a:ext cx="1828800" cy="40249"/>
          </a:xfrm>
          <a:prstGeom prst="straightConnector1">
            <a:avLst/>
          </a:prstGeom>
          <a:noFill/>
          <a:ln w="38100" cap="rnd">
            <a:solidFill>
              <a:srgbClr val="00B0F0"/>
            </a:solidFill>
            <a:prstDash val="sysDot"/>
            <a:round/>
            <a:headEnd/>
            <a:tailEnd/>
          </a:ln>
          <a:effectLst/>
        </p:spPr>
      </p:cxnSp>
      <p:sp>
        <p:nvSpPr>
          <p:cNvPr id="8" name="Rectangle 7"/>
          <p:cNvSpPr/>
          <p:nvPr/>
        </p:nvSpPr>
        <p:spPr>
          <a:xfrm>
            <a:off x="6969357" y="609600"/>
            <a:ext cx="1793645" cy="632685"/>
          </a:xfrm>
          <a:prstGeom prst="rect">
            <a:avLst/>
          </a:prstGeom>
          <a:noFill/>
        </p:spPr>
        <p:txBody>
          <a:bodyPr wrap="square" lIns="77925" tIns="38963" rIns="77925" bIns="38963">
            <a:spAutoFit/>
          </a:bodyPr>
          <a:lstStyle/>
          <a:p>
            <a:pPr algn="ctr"/>
            <a:r>
              <a:rPr lang="en-US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Chin, Knee and Toe line</a:t>
            </a:r>
          </a:p>
        </p:txBody>
      </p:sp>
      <p:pic>
        <p:nvPicPr>
          <p:cNvPr id="2" name="Picture 1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223" t="17048" r="14414" b="24116"/>
          <a:stretch>
            <a:fillRect/>
          </a:stretch>
        </p:blipFill>
        <p:spPr bwMode="auto">
          <a:xfrm>
            <a:off x="7045557" y="1294606"/>
            <a:ext cx="1647825" cy="1524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152400" y="990600"/>
            <a:ext cx="3886200" cy="4572000"/>
          </a:xfrm>
          <a:prstGeom prst="roundRect">
            <a:avLst>
              <a:gd name="adj" fmla="val 162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0" rIns="77925" bIns="38963" rtlCol="0" anchor="t"/>
          <a:lstStyle/>
          <a:p>
            <a:pPr algn="ctr"/>
            <a:r>
              <a:rPr lang="en-GB" sz="1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 and Peer Evaluation</a:t>
            </a:r>
          </a:p>
          <a:p>
            <a:pPr>
              <a:lnSpc>
                <a:spcPct val="150000"/>
              </a:lnSpc>
            </a:pPr>
            <a:r>
              <a:rPr lang="en-GB" sz="1600" dirty="0"/>
              <a:t>Is the performer...	             Are you...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1400" dirty="0"/>
              <a:t>Creating a strong Chin, Knee, Toe position?</a:t>
            </a:r>
          </a:p>
          <a:p>
            <a:pPr>
              <a:lnSpc>
                <a:spcPct val="150000"/>
              </a:lnSpc>
            </a:pPr>
            <a:endParaRPr lang="en-GB" sz="14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1400" dirty="0"/>
              <a:t>Holding the shot with fingers (not the palm)?</a:t>
            </a:r>
          </a:p>
          <a:p>
            <a:pPr>
              <a:lnSpc>
                <a:spcPct val="150000"/>
              </a:lnSpc>
            </a:pPr>
            <a:endParaRPr lang="en-GB" sz="14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1400" dirty="0"/>
              <a:t>Using all the power from their legs?</a:t>
            </a:r>
          </a:p>
          <a:p>
            <a:pPr>
              <a:lnSpc>
                <a:spcPct val="150000"/>
              </a:lnSpc>
            </a:pPr>
            <a:endParaRPr lang="en-GB" sz="14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1400" dirty="0"/>
              <a:t>Is the shot released at its highest point?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GB" sz="14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1400" dirty="0"/>
              <a:t>What can they do to be even better?</a:t>
            </a:r>
          </a:p>
          <a:p>
            <a:pPr>
              <a:lnSpc>
                <a:spcPct val="150000"/>
              </a:lnSpc>
            </a:pPr>
            <a:r>
              <a:rPr lang="en-GB" sz="1400" dirty="0"/>
              <a:t>.......................................................................</a:t>
            </a:r>
          </a:p>
          <a:p>
            <a:pPr>
              <a:lnSpc>
                <a:spcPct val="150000"/>
              </a:lnSpc>
            </a:pPr>
            <a:r>
              <a:rPr lang="en-GB" sz="1400" dirty="0"/>
              <a:t>.......................................................................</a:t>
            </a:r>
          </a:p>
          <a:p>
            <a:endParaRPr lang="en-GB" sz="1400" dirty="0"/>
          </a:p>
        </p:txBody>
      </p:sp>
      <p:sp>
        <p:nvSpPr>
          <p:cNvPr id="12" name="Rectangle 11"/>
          <p:cNvSpPr/>
          <p:nvPr/>
        </p:nvSpPr>
        <p:spPr>
          <a:xfrm>
            <a:off x="0" y="2"/>
            <a:ext cx="9144000" cy="863517"/>
          </a:xfrm>
          <a:prstGeom prst="rect">
            <a:avLst/>
          </a:prstGeom>
          <a:noFill/>
        </p:spPr>
        <p:txBody>
          <a:bodyPr wrap="square" lIns="77925" tIns="38963" rIns="77925" bIns="38963">
            <a:spAutoFit/>
          </a:bodyPr>
          <a:lstStyle/>
          <a:p>
            <a:pPr algn="ctr"/>
            <a:r>
              <a:rPr lang="en-US" sz="51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Shot Putt</a:t>
            </a:r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2743200" y="2133601"/>
            <a:ext cx="457200" cy="3429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914400" y="2133601"/>
            <a:ext cx="457200" cy="3429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1816100" y="2146301"/>
            <a:ext cx="457200" cy="3429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2743200" y="2743201"/>
            <a:ext cx="457200" cy="3429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914400" y="2743201"/>
            <a:ext cx="457200" cy="3429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1816100" y="2755901"/>
            <a:ext cx="457200" cy="3429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2743200" y="3429001"/>
            <a:ext cx="457200" cy="3429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auto">
          <a:xfrm>
            <a:off x="914400" y="3429001"/>
            <a:ext cx="457200" cy="3429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1816100" y="3441701"/>
            <a:ext cx="457200" cy="3429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AutoShape 2"/>
          <p:cNvSpPr>
            <a:spLocks noChangeArrowheads="1"/>
          </p:cNvSpPr>
          <p:nvPr/>
        </p:nvSpPr>
        <p:spPr bwMode="auto">
          <a:xfrm>
            <a:off x="2743200" y="4038601"/>
            <a:ext cx="457200" cy="3429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AutoShape 3"/>
          <p:cNvSpPr>
            <a:spLocks noChangeArrowheads="1"/>
          </p:cNvSpPr>
          <p:nvPr/>
        </p:nvSpPr>
        <p:spPr bwMode="auto">
          <a:xfrm>
            <a:off x="914400" y="4038601"/>
            <a:ext cx="457200" cy="3429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AutoShape 4"/>
          <p:cNvSpPr>
            <a:spLocks noChangeArrowheads="1"/>
          </p:cNvSpPr>
          <p:nvPr/>
        </p:nvSpPr>
        <p:spPr bwMode="auto">
          <a:xfrm>
            <a:off x="1816100" y="4051301"/>
            <a:ext cx="457200" cy="3429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625" t="31250" r="5000" b="33594"/>
          <a:stretch>
            <a:fillRect/>
          </a:stretch>
        </p:blipFill>
        <p:spPr bwMode="auto">
          <a:xfrm>
            <a:off x="4419601" y="3124202"/>
            <a:ext cx="4536440" cy="18390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4572000" y="895290"/>
          <a:ext cx="1905000" cy="2076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5291">
                <a:tc>
                  <a:txBody>
                    <a:bodyPr/>
                    <a:lstStyle/>
                    <a:p>
                      <a:r>
                        <a:rPr lang="en-GB" sz="1900" dirty="0"/>
                        <a:t>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900" dirty="0"/>
                        <a:t>Result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291">
                <a:tc>
                  <a:txBody>
                    <a:bodyPr/>
                    <a:lstStyle/>
                    <a:p>
                      <a:r>
                        <a:rPr lang="en-GB" sz="1900" dirty="0"/>
                        <a:t>County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900" dirty="0"/>
                        <a:t>11.20m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291">
                <a:tc>
                  <a:txBody>
                    <a:bodyPr/>
                    <a:lstStyle/>
                    <a:p>
                      <a:r>
                        <a:rPr lang="en-GB" sz="1900" dirty="0"/>
                        <a:t>Gold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900" dirty="0"/>
                        <a:t>8.60m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291">
                <a:tc>
                  <a:txBody>
                    <a:bodyPr/>
                    <a:lstStyle/>
                    <a:p>
                      <a:r>
                        <a:rPr lang="en-GB" sz="1900" dirty="0"/>
                        <a:t>Silver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900" dirty="0"/>
                        <a:t>6.50m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291">
                <a:tc>
                  <a:txBody>
                    <a:bodyPr/>
                    <a:lstStyle/>
                    <a:p>
                      <a:r>
                        <a:rPr lang="en-GB" sz="1900" dirty="0"/>
                        <a:t>Bronze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900" dirty="0"/>
                        <a:t>4.80m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4343400" y="5010090"/>
            <a:ext cx="4648200" cy="386464"/>
          </a:xfrm>
          <a:prstGeom prst="rect">
            <a:avLst/>
          </a:prstGeom>
          <a:noFill/>
        </p:spPr>
        <p:txBody>
          <a:bodyPr wrap="square" lIns="77925" tIns="38963" rIns="77925" bIns="38963">
            <a:spAutoFit/>
          </a:bodyPr>
          <a:lstStyle/>
          <a:p>
            <a:pPr algn="ctr"/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Preparation….Execution….Follow-through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0"/>
            <a:ext cx="1219200" cy="355686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en-GB" sz="1800" dirty="0"/>
              <a:t>Key Stage 3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 l="4375" t="37500" r="1875" b="46094"/>
          <a:stretch>
            <a:fillRect/>
          </a:stretch>
        </p:blipFill>
        <p:spPr bwMode="auto">
          <a:xfrm>
            <a:off x="228602" y="5486400"/>
            <a:ext cx="870857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"/>
            <a:ext cx="9144000" cy="863517"/>
          </a:xfrm>
          <a:prstGeom prst="rect">
            <a:avLst/>
          </a:prstGeom>
          <a:noFill/>
        </p:spPr>
        <p:txBody>
          <a:bodyPr wrap="square" lIns="77925" tIns="38963" rIns="77925" bIns="38963">
            <a:spAutoFit/>
          </a:bodyPr>
          <a:lstStyle/>
          <a:p>
            <a:pPr algn="ctr"/>
            <a:r>
              <a:rPr lang="en-US" sz="51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Javelin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75" t="13281" r="21875" b="9375"/>
          <a:stretch>
            <a:fillRect/>
          </a:stretch>
        </p:blipFill>
        <p:spPr bwMode="auto">
          <a:xfrm>
            <a:off x="6781800" y="609600"/>
            <a:ext cx="2195176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 l="3750" t="57812" r="3125" b="24219"/>
          <a:stretch>
            <a:fillRect/>
          </a:stretch>
        </p:blipFill>
        <p:spPr bwMode="auto">
          <a:xfrm>
            <a:off x="0" y="5446509"/>
            <a:ext cx="9144000" cy="141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495800" y="838200"/>
          <a:ext cx="1905000" cy="2076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5291">
                <a:tc>
                  <a:txBody>
                    <a:bodyPr/>
                    <a:lstStyle/>
                    <a:p>
                      <a:r>
                        <a:rPr lang="en-GB" sz="1900" dirty="0"/>
                        <a:t>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900" dirty="0"/>
                        <a:t>Result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291">
                <a:tc>
                  <a:txBody>
                    <a:bodyPr/>
                    <a:lstStyle/>
                    <a:p>
                      <a:r>
                        <a:rPr lang="en-GB" sz="1900" dirty="0"/>
                        <a:t>County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900" dirty="0"/>
                        <a:t>39m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291">
                <a:tc>
                  <a:txBody>
                    <a:bodyPr/>
                    <a:lstStyle/>
                    <a:p>
                      <a:r>
                        <a:rPr lang="en-GB" sz="1900" dirty="0"/>
                        <a:t>Gold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900" dirty="0"/>
                        <a:t>26m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291">
                <a:tc>
                  <a:txBody>
                    <a:bodyPr/>
                    <a:lstStyle/>
                    <a:p>
                      <a:r>
                        <a:rPr lang="en-GB" sz="1900" dirty="0"/>
                        <a:t>Silver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900" dirty="0"/>
                        <a:t>19m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291">
                <a:tc>
                  <a:txBody>
                    <a:bodyPr/>
                    <a:lstStyle/>
                    <a:p>
                      <a:r>
                        <a:rPr lang="en-GB" sz="1900" dirty="0"/>
                        <a:t>Bronze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900" dirty="0"/>
                        <a:t>12m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781800" y="146936"/>
            <a:ext cx="2209800" cy="386464"/>
          </a:xfrm>
          <a:prstGeom prst="rect">
            <a:avLst/>
          </a:prstGeom>
          <a:noFill/>
        </p:spPr>
        <p:txBody>
          <a:bodyPr wrap="square" lIns="77925" tIns="38963" rIns="77925" bIns="38963">
            <a:spAutoFit/>
          </a:bodyPr>
          <a:lstStyle/>
          <a:p>
            <a:pPr algn="ctr"/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Choose Your Grip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239000" y="2895600"/>
            <a:ext cx="1447800" cy="1066800"/>
          </a:xfrm>
          <a:prstGeom prst="round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7925" tIns="38963" rIns="77925" bIns="38963"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620000" y="4191000"/>
            <a:ext cx="1143000" cy="49568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7925" tIns="38963" rIns="77925" bIns="38963" rtlCol="0">
            <a:spAutoFit/>
          </a:bodyPr>
          <a:lstStyle/>
          <a:p>
            <a:r>
              <a:rPr lang="en-GB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Recommended Starting Grip</a:t>
            </a:r>
          </a:p>
        </p:txBody>
      </p:sp>
      <p:cxnSp>
        <p:nvCxnSpPr>
          <p:cNvPr id="12" name="Elbow Connector 11"/>
          <p:cNvCxnSpPr>
            <a:stCxn id="8" idx="3"/>
            <a:endCxn id="7" idx="3"/>
          </p:cNvCxnSpPr>
          <p:nvPr/>
        </p:nvCxnSpPr>
        <p:spPr>
          <a:xfrm flipH="1" flipV="1">
            <a:off x="8686800" y="3429000"/>
            <a:ext cx="76200" cy="1009840"/>
          </a:xfrm>
          <a:prstGeom prst="bentConnector3">
            <a:avLst>
              <a:gd name="adj1" fmla="val -300000"/>
            </a:avLst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152400" y="762000"/>
            <a:ext cx="3886200" cy="4572000"/>
          </a:xfrm>
          <a:prstGeom prst="roundRect">
            <a:avLst>
              <a:gd name="adj" fmla="val 162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0" rIns="77925" bIns="38963" rtlCol="0" anchor="t"/>
          <a:lstStyle/>
          <a:p>
            <a:pPr algn="ctr"/>
            <a:r>
              <a:rPr lang="en-GB" sz="1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 and Peer Evaluation</a:t>
            </a:r>
          </a:p>
          <a:p>
            <a:pPr>
              <a:lnSpc>
                <a:spcPct val="150000"/>
              </a:lnSpc>
            </a:pPr>
            <a:r>
              <a:rPr lang="en-GB" sz="1600" dirty="0"/>
              <a:t>Is the performer...	             Are you...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1400" dirty="0"/>
              <a:t>Holding the javelin securely?</a:t>
            </a:r>
          </a:p>
          <a:p>
            <a:pPr>
              <a:lnSpc>
                <a:spcPct val="150000"/>
              </a:lnSpc>
            </a:pPr>
            <a:endParaRPr lang="en-GB" sz="14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1400" dirty="0"/>
              <a:t>Are the arms straight before throwing?</a:t>
            </a:r>
          </a:p>
          <a:p>
            <a:pPr>
              <a:lnSpc>
                <a:spcPct val="150000"/>
              </a:lnSpc>
            </a:pPr>
            <a:endParaRPr lang="en-GB" sz="14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1400" dirty="0"/>
              <a:t>Is the throw followed through?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GB" sz="14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1400" dirty="0"/>
              <a:t>Creating a strong Chin, Knee, Toe position?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GB" sz="14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1400" dirty="0"/>
              <a:t>What can they do to be even better?</a:t>
            </a:r>
          </a:p>
          <a:p>
            <a:pPr>
              <a:lnSpc>
                <a:spcPct val="150000"/>
              </a:lnSpc>
            </a:pPr>
            <a:r>
              <a:rPr lang="en-GB" sz="1400" dirty="0"/>
              <a:t>.......................................................................</a:t>
            </a:r>
          </a:p>
          <a:p>
            <a:pPr>
              <a:lnSpc>
                <a:spcPct val="150000"/>
              </a:lnSpc>
            </a:pPr>
            <a:r>
              <a:rPr lang="en-GB" sz="1400" dirty="0"/>
              <a:t>.......................................................................</a:t>
            </a:r>
          </a:p>
          <a:p>
            <a:endParaRPr lang="en-GB" sz="1400" dirty="0"/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2743200" y="1905001"/>
            <a:ext cx="457200" cy="3429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914400" y="1905001"/>
            <a:ext cx="457200" cy="3429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1816100" y="1917701"/>
            <a:ext cx="457200" cy="3429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2"/>
          <p:cNvSpPr>
            <a:spLocks noChangeArrowheads="1"/>
          </p:cNvSpPr>
          <p:nvPr/>
        </p:nvSpPr>
        <p:spPr bwMode="auto">
          <a:xfrm>
            <a:off x="2743200" y="2514601"/>
            <a:ext cx="457200" cy="3429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auto">
          <a:xfrm>
            <a:off x="914400" y="2514601"/>
            <a:ext cx="457200" cy="3429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1816100" y="2527301"/>
            <a:ext cx="457200" cy="3429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2"/>
          <p:cNvSpPr>
            <a:spLocks noChangeArrowheads="1"/>
          </p:cNvSpPr>
          <p:nvPr/>
        </p:nvSpPr>
        <p:spPr bwMode="auto">
          <a:xfrm>
            <a:off x="2743200" y="3200401"/>
            <a:ext cx="457200" cy="3429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914400" y="3200401"/>
            <a:ext cx="457200" cy="3429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auto">
          <a:xfrm>
            <a:off x="1816100" y="3213101"/>
            <a:ext cx="457200" cy="3429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AutoShape 2"/>
          <p:cNvSpPr>
            <a:spLocks noChangeArrowheads="1"/>
          </p:cNvSpPr>
          <p:nvPr/>
        </p:nvSpPr>
        <p:spPr bwMode="auto">
          <a:xfrm>
            <a:off x="2743200" y="3810001"/>
            <a:ext cx="457200" cy="3429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AutoShape 3"/>
          <p:cNvSpPr>
            <a:spLocks noChangeArrowheads="1"/>
          </p:cNvSpPr>
          <p:nvPr/>
        </p:nvSpPr>
        <p:spPr bwMode="auto">
          <a:xfrm>
            <a:off x="914400" y="3810001"/>
            <a:ext cx="457200" cy="3429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AutoShape 4"/>
          <p:cNvSpPr>
            <a:spLocks noChangeArrowheads="1"/>
          </p:cNvSpPr>
          <p:nvPr/>
        </p:nvSpPr>
        <p:spPr bwMode="auto">
          <a:xfrm>
            <a:off x="1816100" y="3822701"/>
            <a:ext cx="457200" cy="3429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Rounded Rectangle 25"/>
          <p:cNvSpPr/>
          <p:nvPr/>
        </p:nvSpPr>
        <p:spPr>
          <a:xfrm>
            <a:off x="4191000" y="3276600"/>
            <a:ext cx="1981200" cy="152400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t"/>
          <a:lstStyle/>
          <a:p>
            <a:pPr algn="ctr"/>
            <a:r>
              <a:rPr lang="en-GB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Collecting the Javelin...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Approach slowly and carefully.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Hold Up-right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Take your time</a:t>
            </a:r>
          </a:p>
        </p:txBody>
      </p:sp>
      <p:sp>
        <p:nvSpPr>
          <p:cNvPr id="31" name="Left Brace 30"/>
          <p:cNvSpPr/>
          <p:nvPr/>
        </p:nvSpPr>
        <p:spPr>
          <a:xfrm rot="5400000">
            <a:off x="7391400" y="4038600"/>
            <a:ext cx="304800" cy="2438400"/>
          </a:xfrm>
          <a:prstGeom prst="leftBrace">
            <a:avLst>
              <a:gd name="adj1" fmla="val 83333"/>
              <a:gd name="adj2" fmla="val 77083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ounded Rectangle 31"/>
          <p:cNvSpPr/>
          <p:nvPr/>
        </p:nvSpPr>
        <p:spPr>
          <a:xfrm>
            <a:off x="6324600" y="4267200"/>
            <a:ext cx="1066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70% of your distance comes from here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 l="20000" t="52344" r="3750" b="24245"/>
          <a:stretch>
            <a:fillRect/>
          </a:stretch>
        </p:blipFill>
        <p:spPr bwMode="auto">
          <a:xfrm>
            <a:off x="0" y="5105400"/>
            <a:ext cx="9144000" cy="1700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0" y="2"/>
            <a:ext cx="9144000" cy="863517"/>
          </a:xfrm>
          <a:prstGeom prst="rect">
            <a:avLst/>
          </a:prstGeom>
          <a:noFill/>
        </p:spPr>
        <p:txBody>
          <a:bodyPr wrap="square" lIns="77925" tIns="38963" rIns="77925" bIns="38963">
            <a:spAutoFit/>
          </a:bodyPr>
          <a:lstStyle/>
          <a:p>
            <a:pPr algn="ctr"/>
            <a:r>
              <a:rPr lang="en-US" sz="51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Long Jump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743200" y="1524000"/>
          <a:ext cx="1905000" cy="2076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5291">
                <a:tc>
                  <a:txBody>
                    <a:bodyPr/>
                    <a:lstStyle/>
                    <a:p>
                      <a:r>
                        <a:rPr lang="en-GB" sz="1900" dirty="0"/>
                        <a:t>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900" dirty="0"/>
                        <a:t>Result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291">
                <a:tc>
                  <a:txBody>
                    <a:bodyPr/>
                    <a:lstStyle/>
                    <a:p>
                      <a:r>
                        <a:rPr lang="en-GB" sz="1900" dirty="0"/>
                        <a:t>County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900" dirty="0"/>
                        <a:t>5.45m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291">
                <a:tc>
                  <a:txBody>
                    <a:bodyPr/>
                    <a:lstStyle/>
                    <a:p>
                      <a:r>
                        <a:rPr lang="en-GB" sz="1900" dirty="0"/>
                        <a:t>Gold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900" dirty="0"/>
                        <a:t>4.40m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291">
                <a:tc>
                  <a:txBody>
                    <a:bodyPr/>
                    <a:lstStyle/>
                    <a:p>
                      <a:r>
                        <a:rPr lang="en-GB" sz="1900" dirty="0"/>
                        <a:t>Silver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900" dirty="0"/>
                        <a:t>3.80m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291">
                <a:tc>
                  <a:txBody>
                    <a:bodyPr/>
                    <a:lstStyle/>
                    <a:p>
                      <a:r>
                        <a:rPr lang="en-GB" sz="1900" dirty="0"/>
                        <a:t>Bronze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900" dirty="0"/>
                        <a:t>2.90m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5181600" y="838200"/>
            <a:ext cx="3886200" cy="4572000"/>
          </a:xfrm>
          <a:prstGeom prst="roundRect">
            <a:avLst>
              <a:gd name="adj" fmla="val 162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0" rIns="77925" bIns="38963" rtlCol="0" anchor="t"/>
          <a:lstStyle/>
          <a:p>
            <a:pPr algn="ctr"/>
            <a:r>
              <a:rPr lang="en-GB" sz="1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 and Peer Evaluation</a:t>
            </a:r>
          </a:p>
          <a:p>
            <a:pPr>
              <a:lnSpc>
                <a:spcPct val="150000"/>
              </a:lnSpc>
            </a:pPr>
            <a:r>
              <a:rPr lang="en-GB" sz="1600" dirty="0"/>
              <a:t>Is the performer...	             Are you...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1400" dirty="0"/>
              <a:t>Using the arms to aid flight?</a:t>
            </a:r>
          </a:p>
          <a:p>
            <a:pPr>
              <a:lnSpc>
                <a:spcPct val="150000"/>
              </a:lnSpc>
            </a:pPr>
            <a:endParaRPr lang="en-GB" sz="14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1400" dirty="0"/>
              <a:t>Driving their knee up to gain distance?</a:t>
            </a:r>
          </a:p>
          <a:p>
            <a:pPr>
              <a:lnSpc>
                <a:spcPct val="150000"/>
              </a:lnSpc>
            </a:pPr>
            <a:endParaRPr lang="en-GB" sz="14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1400" dirty="0"/>
              <a:t>Using all the power from their legs?</a:t>
            </a:r>
          </a:p>
          <a:p>
            <a:pPr>
              <a:lnSpc>
                <a:spcPct val="150000"/>
              </a:lnSpc>
            </a:pPr>
            <a:endParaRPr lang="en-GB" sz="14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1400" dirty="0"/>
              <a:t>Are they landing as far forward as possible?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GB" sz="14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1400" dirty="0"/>
              <a:t>What can they do to get better?</a:t>
            </a:r>
          </a:p>
          <a:p>
            <a:pPr>
              <a:lnSpc>
                <a:spcPct val="150000"/>
              </a:lnSpc>
            </a:pPr>
            <a:r>
              <a:rPr lang="en-GB" sz="1400" dirty="0"/>
              <a:t>.......................................................................</a:t>
            </a:r>
          </a:p>
          <a:p>
            <a:pPr>
              <a:lnSpc>
                <a:spcPct val="150000"/>
              </a:lnSpc>
            </a:pPr>
            <a:r>
              <a:rPr lang="en-GB" sz="1400" dirty="0"/>
              <a:t>.......................................................................</a:t>
            </a:r>
          </a:p>
          <a:p>
            <a:endParaRPr lang="en-GB" sz="1400" dirty="0"/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7772400" y="1981201"/>
            <a:ext cx="457200" cy="3429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5943600" y="1981201"/>
            <a:ext cx="457200" cy="3429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6845300" y="1993901"/>
            <a:ext cx="457200" cy="3429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7772400" y="2590801"/>
            <a:ext cx="457200" cy="3429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5943600" y="2590801"/>
            <a:ext cx="457200" cy="3429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6845300" y="2603501"/>
            <a:ext cx="457200" cy="3429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7772400" y="3276601"/>
            <a:ext cx="457200" cy="3429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5943600" y="3276601"/>
            <a:ext cx="457200" cy="3429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6845300" y="3289301"/>
            <a:ext cx="457200" cy="3429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7772400" y="3886201"/>
            <a:ext cx="457200" cy="3429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5943600" y="3886201"/>
            <a:ext cx="457200" cy="3429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6845300" y="3898901"/>
            <a:ext cx="457200" cy="3429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21" name="Curved Connector 20"/>
          <p:cNvCxnSpPr/>
          <p:nvPr/>
        </p:nvCxnSpPr>
        <p:spPr>
          <a:xfrm rot="5400000">
            <a:off x="-458391" y="5867003"/>
            <a:ext cx="1296194" cy="77788"/>
          </a:xfrm>
          <a:prstGeom prst="curvedConnector3">
            <a:avLst>
              <a:gd name="adj1" fmla="val 823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76200" y="4876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Plant your strongest foot</a:t>
            </a:r>
          </a:p>
        </p:txBody>
      </p:sp>
      <p:sp>
        <p:nvSpPr>
          <p:cNvPr id="28" name="Left Brace 27"/>
          <p:cNvSpPr/>
          <p:nvPr/>
        </p:nvSpPr>
        <p:spPr>
          <a:xfrm rot="5400000">
            <a:off x="2819400" y="3581400"/>
            <a:ext cx="533400" cy="2514600"/>
          </a:xfrm>
          <a:prstGeom prst="leftBrace">
            <a:avLst>
              <a:gd name="adj1" fmla="val 82518"/>
              <a:gd name="adj2" fmla="val 4349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ounded Rectangle 26"/>
          <p:cNvSpPr/>
          <p:nvPr/>
        </p:nvSpPr>
        <p:spPr>
          <a:xfrm>
            <a:off x="2286000" y="4114800"/>
            <a:ext cx="1981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your arms to drive your self further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257800" y="6400800"/>
            <a:ext cx="2667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Land as far forward as possible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66040"/>
            <a:ext cx="1066800" cy="473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>
          <a:xfrm>
            <a:off x="1371600" y="1828800"/>
            <a:ext cx="609600" cy="152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Straight Arrow Connector 36"/>
          <p:cNvCxnSpPr/>
          <p:nvPr/>
        </p:nvCxnSpPr>
        <p:spPr>
          <a:xfrm rot="5400000">
            <a:off x="762397" y="2514203"/>
            <a:ext cx="1066800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76200" y="1828800"/>
            <a:ext cx="11430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Take an odd (11 / 13) number of steps away from the board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rot="5400000" flipH="1" flipV="1">
            <a:off x="876300" y="2857500"/>
            <a:ext cx="16002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 flipH="1" flipV="1">
            <a:off x="1104900" y="1332706"/>
            <a:ext cx="1143000" cy="1588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85800" y="2"/>
            <a:ext cx="9144000" cy="863517"/>
          </a:xfrm>
          <a:prstGeom prst="rect">
            <a:avLst/>
          </a:prstGeom>
          <a:noFill/>
        </p:spPr>
        <p:txBody>
          <a:bodyPr wrap="square" lIns="77925" tIns="38963" rIns="77925" bIns="38963">
            <a:spAutoFit/>
          </a:bodyPr>
          <a:lstStyle/>
          <a:p>
            <a:pPr algn="ctr"/>
            <a:r>
              <a:rPr lang="en-US" sz="51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High Jump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895600" y="914400"/>
          <a:ext cx="1905000" cy="2076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5291">
                <a:tc>
                  <a:txBody>
                    <a:bodyPr/>
                    <a:lstStyle/>
                    <a:p>
                      <a:r>
                        <a:rPr lang="en-GB" sz="1900" dirty="0"/>
                        <a:t>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900" dirty="0"/>
                        <a:t>Result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291">
                <a:tc>
                  <a:txBody>
                    <a:bodyPr/>
                    <a:lstStyle/>
                    <a:p>
                      <a:r>
                        <a:rPr lang="en-GB" sz="1900" dirty="0"/>
                        <a:t>County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900" dirty="0"/>
                        <a:t>1.60m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291">
                <a:tc>
                  <a:txBody>
                    <a:bodyPr/>
                    <a:lstStyle/>
                    <a:p>
                      <a:r>
                        <a:rPr lang="en-GB" sz="1900" dirty="0"/>
                        <a:t>Gold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900" dirty="0"/>
                        <a:t>1.40m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291">
                <a:tc>
                  <a:txBody>
                    <a:bodyPr/>
                    <a:lstStyle/>
                    <a:p>
                      <a:r>
                        <a:rPr lang="en-GB" sz="1900" dirty="0"/>
                        <a:t>Silver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900" dirty="0"/>
                        <a:t>1.22m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291">
                <a:tc>
                  <a:txBody>
                    <a:bodyPr/>
                    <a:lstStyle/>
                    <a:p>
                      <a:r>
                        <a:rPr lang="en-GB" sz="1900" dirty="0"/>
                        <a:t>Bronze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900" dirty="0"/>
                        <a:t>1.00m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rcRect l="16250" t="60938" r="2500" b="19531"/>
          <a:stretch>
            <a:fillRect/>
          </a:stretch>
        </p:blipFill>
        <p:spPr bwMode="auto">
          <a:xfrm>
            <a:off x="0" y="5105400"/>
            <a:ext cx="911352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18"/>
          <p:cNvGrpSpPr/>
          <p:nvPr/>
        </p:nvGrpSpPr>
        <p:grpSpPr>
          <a:xfrm>
            <a:off x="5334000" y="609600"/>
            <a:ext cx="3657600" cy="4572000"/>
            <a:chOff x="152400" y="533400"/>
            <a:chExt cx="3657600" cy="4572000"/>
          </a:xfrm>
        </p:grpSpPr>
        <p:sp>
          <p:nvSpPr>
            <p:cNvPr id="5" name="Rounded Rectangle 4"/>
            <p:cNvSpPr/>
            <p:nvPr/>
          </p:nvSpPr>
          <p:spPr>
            <a:xfrm>
              <a:off x="152400" y="533400"/>
              <a:ext cx="3657600" cy="4572000"/>
            </a:xfrm>
            <a:prstGeom prst="roundRect">
              <a:avLst>
                <a:gd name="adj" fmla="val 1622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925" tIns="0" rIns="77925" bIns="38963" rtlCol="0" anchor="t"/>
            <a:lstStyle/>
            <a:p>
              <a:pPr algn="ctr"/>
              <a:r>
                <a:rPr lang="en-GB" sz="1800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Self and Peer Evaluation</a:t>
              </a:r>
            </a:p>
            <a:p>
              <a:pPr>
                <a:lnSpc>
                  <a:spcPct val="150000"/>
                </a:lnSpc>
              </a:pPr>
              <a:r>
                <a:rPr lang="en-GB" sz="1600" dirty="0"/>
                <a:t>Is the performer...	             Are you...</a:t>
              </a:r>
            </a:p>
            <a:p>
              <a:pPr>
                <a:lnSpc>
                  <a:spcPct val="150000"/>
                </a:lnSpc>
              </a:pPr>
              <a:r>
                <a:rPr lang="en-GB" sz="1400" dirty="0"/>
                <a:t>Approaching the bed at a curved angle?</a:t>
              </a:r>
            </a:p>
            <a:p>
              <a:pPr>
                <a:lnSpc>
                  <a:spcPct val="150000"/>
                </a:lnSpc>
              </a:pPr>
              <a:endParaRPr lang="en-GB" sz="1400" dirty="0"/>
            </a:p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GB" sz="1400" dirty="0"/>
                <a:t>Using all the power from their legs?</a:t>
              </a:r>
            </a:p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endParaRPr lang="en-GB" sz="1400" dirty="0"/>
            </a:p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GB" sz="1400" dirty="0"/>
                <a:t>Using their arms to aid </a:t>
              </a:r>
              <a:r>
                <a:rPr lang="en-GB" sz="1400" dirty="0" err="1"/>
                <a:t>hieght</a:t>
              </a:r>
              <a:r>
                <a:rPr lang="en-GB" sz="1400" dirty="0"/>
                <a:t>?</a:t>
              </a:r>
            </a:p>
            <a:p>
              <a:pPr>
                <a:lnSpc>
                  <a:spcPct val="150000"/>
                </a:lnSpc>
              </a:pPr>
              <a:endParaRPr lang="en-GB" sz="1400" dirty="0"/>
            </a:p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GB" sz="1400" dirty="0"/>
                <a:t>?Arching over the bar?</a:t>
              </a:r>
            </a:p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endParaRPr lang="en-GB" sz="1400" dirty="0"/>
            </a:p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GB" sz="1400" dirty="0"/>
                <a:t>What can they do to get better?</a:t>
              </a:r>
            </a:p>
            <a:p>
              <a:pPr>
                <a:lnSpc>
                  <a:spcPct val="150000"/>
                </a:lnSpc>
              </a:pPr>
              <a:r>
                <a:rPr lang="en-GB" sz="1400" dirty="0"/>
                <a:t>......................................................................</a:t>
              </a:r>
            </a:p>
            <a:p>
              <a:pPr>
                <a:lnSpc>
                  <a:spcPct val="150000"/>
                </a:lnSpc>
              </a:pPr>
              <a:r>
                <a:rPr lang="en-GB" sz="1400" dirty="0"/>
                <a:t>.......................................................................</a:t>
              </a:r>
            </a:p>
            <a:p>
              <a:endParaRPr lang="en-GB" sz="1400" dirty="0"/>
            </a:p>
          </p:txBody>
        </p:sp>
        <p:sp>
          <p:nvSpPr>
            <p:cNvPr id="6" name="AutoShape 2"/>
            <p:cNvSpPr>
              <a:spLocks noChangeArrowheads="1"/>
            </p:cNvSpPr>
            <p:nvPr/>
          </p:nvSpPr>
          <p:spPr bwMode="auto">
            <a:xfrm>
              <a:off x="2590800" y="1676401"/>
              <a:ext cx="457200" cy="3429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horz" wrap="square" lIns="77925" tIns="38963" rIns="77925" bIns="38963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AutoShape 3"/>
            <p:cNvSpPr>
              <a:spLocks noChangeArrowheads="1"/>
            </p:cNvSpPr>
            <p:nvPr/>
          </p:nvSpPr>
          <p:spPr bwMode="auto">
            <a:xfrm>
              <a:off x="762000" y="1676401"/>
              <a:ext cx="457200" cy="342900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77925" tIns="38963" rIns="77925" bIns="38963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AutoShape 4"/>
            <p:cNvSpPr>
              <a:spLocks noChangeArrowheads="1"/>
            </p:cNvSpPr>
            <p:nvPr/>
          </p:nvSpPr>
          <p:spPr bwMode="auto">
            <a:xfrm>
              <a:off x="1663700" y="1689101"/>
              <a:ext cx="457200" cy="34290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horz" wrap="square" lIns="77925" tIns="38963" rIns="77925" bIns="38963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AutoShape 2"/>
            <p:cNvSpPr>
              <a:spLocks noChangeArrowheads="1"/>
            </p:cNvSpPr>
            <p:nvPr/>
          </p:nvSpPr>
          <p:spPr bwMode="auto">
            <a:xfrm>
              <a:off x="2590800" y="2286001"/>
              <a:ext cx="457200" cy="3429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horz" wrap="square" lIns="77925" tIns="38963" rIns="77925" bIns="38963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AutoShape 3"/>
            <p:cNvSpPr>
              <a:spLocks noChangeArrowheads="1"/>
            </p:cNvSpPr>
            <p:nvPr/>
          </p:nvSpPr>
          <p:spPr bwMode="auto">
            <a:xfrm>
              <a:off x="762000" y="2286001"/>
              <a:ext cx="457200" cy="342900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77925" tIns="38963" rIns="77925" bIns="38963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AutoShape 4"/>
            <p:cNvSpPr>
              <a:spLocks noChangeArrowheads="1"/>
            </p:cNvSpPr>
            <p:nvPr/>
          </p:nvSpPr>
          <p:spPr bwMode="auto">
            <a:xfrm>
              <a:off x="1663700" y="2298701"/>
              <a:ext cx="457200" cy="34290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horz" wrap="square" lIns="77925" tIns="38963" rIns="77925" bIns="38963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AutoShape 2"/>
            <p:cNvSpPr>
              <a:spLocks noChangeArrowheads="1"/>
            </p:cNvSpPr>
            <p:nvPr/>
          </p:nvSpPr>
          <p:spPr bwMode="auto">
            <a:xfrm>
              <a:off x="2590800" y="2971801"/>
              <a:ext cx="457200" cy="3429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horz" wrap="square" lIns="77925" tIns="38963" rIns="77925" bIns="38963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AutoShape 3"/>
            <p:cNvSpPr>
              <a:spLocks noChangeArrowheads="1"/>
            </p:cNvSpPr>
            <p:nvPr/>
          </p:nvSpPr>
          <p:spPr bwMode="auto">
            <a:xfrm>
              <a:off x="762000" y="2971801"/>
              <a:ext cx="457200" cy="342900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77925" tIns="38963" rIns="77925" bIns="38963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AutoShape 4"/>
            <p:cNvSpPr>
              <a:spLocks noChangeArrowheads="1"/>
            </p:cNvSpPr>
            <p:nvPr/>
          </p:nvSpPr>
          <p:spPr bwMode="auto">
            <a:xfrm>
              <a:off x="1663700" y="2984501"/>
              <a:ext cx="457200" cy="34290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horz" wrap="square" lIns="77925" tIns="38963" rIns="77925" bIns="38963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AutoShape 2"/>
            <p:cNvSpPr>
              <a:spLocks noChangeArrowheads="1"/>
            </p:cNvSpPr>
            <p:nvPr/>
          </p:nvSpPr>
          <p:spPr bwMode="auto">
            <a:xfrm>
              <a:off x="2590800" y="3581401"/>
              <a:ext cx="457200" cy="3429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horz" wrap="square" lIns="77925" tIns="38963" rIns="77925" bIns="38963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AutoShape 3"/>
            <p:cNvSpPr>
              <a:spLocks noChangeArrowheads="1"/>
            </p:cNvSpPr>
            <p:nvPr/>
          </p:nvSpPr>
          <p:spPr bwMode="auto">
            <a:xfrm>
              <a:off x="762000" y="3581401"/>
              <a:ext cx="457200" cy="342900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77925" tIns="38963" rIns="77925" bIns="38963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AutoShape 4"/>
            <p:cNvSpPr>
              <a:spLocks noChangeArrowheads="1"/>
            </p:cNvSpPr>
            <p:nvPr/>
          </p:nvSpPr>
          <p:spPr bwMode="auto">
            <a:xfrm>
              <a:off x="1663700" y="3594101"/>
              <a:ext cx="457200" cy="34290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horz" wrap="square" lIns="77925" tIns="38963" rIns="77925" bIns="38963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1981200"/>
            <a:ext cx="39433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ounded Rectangle 19"/>
          <p:cNvSpPr/>
          <p:nvPr/>
        </p:nvSpPr>
        <p:spPr>
          <a:xfrm>
            <a:off x="381000" y="3200400"/>
            <a:ext cx="20574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Approach the bed at an angle...</a:t>
            </a:r>
          </a:p>
          <a:p>
            <a:pPr algn="ctr"/>
            <a:r>
              <a:rPr lang="en-GB" dirty="0"/>
              <a:t>Right foot? From Left</a:t>
            </a:r>
          </a:p>
          <a:p>
            <a:pPr algn="ctr"/>
            <a:r>
              <a:rPr lang="en-GB" dirty="0"/>
              <a:t>Left Foot? From Right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76200" y="736066"/>
            <a:ext cx="5638800" cy="2971800"/>
          </a:xfrm>
          <a:prstGeom prst="roundRect">
            <a:avLst>
              <a:gd name="adj" fmla="val 162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0" rIns="77925" bIns="38963" rtlCol="0" anchor="t"/>
          <a:lstStyle/>
          <a:p>
            <a:pPr algn="ctr"/>
            <a:r>
              <a:rPr lang="en-GB" sz="1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 and Peer Evaluation</a:t>
            </a:r>
          </a:p>
          <a:p>
            <a:pPr>
              <a:lnSpc>
                <a:spcPct val="150000"/>
              </a:lnSpc>
            </a:pPr>
            <a:r>
              <a:rPr lang="en-GB" sz="1600" dirty="0"/>
              <a:t>Is the performer...	             Are you...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1400" dirty="0"/>
              <a:t>Maintaining a strong running technique?</a:t>
            </a:r>
          </a:p>
          <a:p>
            <a:pPr>
              <a:lnSpc>
                <a:spcPct val="150000"/>
              </a:lnSpc>
            </a:pPr>
            <a:endParaRPr lang="en-GB" sz="14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1400" dirty="0"/>
              <a:t>Using their arm to reach and pull?</a:t>
            </a:r>
          </a:p>
          <a:p>
            <a:pPr>
              <a:lnSpc>
                <a:spcPct val="150000"/>
              </a:lnSpc>
            </a:pPr>
            <a:endParaRPr lang="en-GB" sz="1400" dirty="0"/>
          </a:p>
          <a:p>
            <a:endParaRPr lang="en-GB" sz="1400" dirty="0"/>
          </a:p>
        </p:txBody>
      </p:sp>
      <p:sp>
        <p:nvSpPr>
          <p:cNvPr id="27" name="AutoShape 2"/>
          <p:cNvSpPr>
            <a:spLocks noChangeArrowheads="1"/>
          </p:cNvSpPr>
          <p:nvPr/>
        </p:nvSpPr>
        <p:spPr bwMode="auto">
          <a:xfrm>
            <a:off x="2362200" y="1802867"/>
            <a:ext cx="457200" cy="3429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AutoShape 3"/>
          <p:cNvSpPr>
            <a:spLocks noChangeArrowheads="1"/>
          </p:cNvSpPr>
          <p:nvPr/>
        </p:nvSpPr>
        <p:spPr bwMode="auto">
          <a:xfrm>
            <a:off x="533400" y="1802867"/>
            <a:ext cx="457200" cy="3429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AutoShape 4"/>
          <p:cNvSpPr>
            <a:spLocks noChangeArrowheads="1"/>
          </p:cNvSpPr>
          <p:nvPr/>
        </p:nvSpPr>
        <p:spPr bwMode="auto">
          <a:xfrm>
            <a:off x="1435100" y="1815567"/>
            <a:ext cx="457200" cy="3429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" name="AutoShape 2"/>
          <p:cNvSpPr>
            <a:spLocks noChangeArrowheads="1"/>
          </p:cNvSpPr>
          <p:nvPr/>
        </p:nvSpPr>
        <p:spPr bwMode="auto">
          <a:xfrm>
            <a:off x="2362200" y="2437866"/>
            <a:ext cx="457200" cy="3429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AutoShape 3"/>
          <p:cNvSpPr>
            <a:spLocks noChangeArrowheads="1"/>
          </p:cNvSpPr>
          <p:nvPr/>
        </p:nvSpPr>
        <p:spPr bwMode="auto">
          <a:xfrm>
            <a:off x="533400" y="2437866"/>
            <a:ext cx="457200" cy="3429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" name="AutoShape 4"/>
          <p:cNvSpPr>
            <a:spLocks noChangeArrowheads="1"/>
          </p:cNvSpPr>
          <p:nvPr/>
        </p:nvSpPr>
        <p:spPr bwMode="auto">
          <a:xfrm>
            <a:off x="1435100" y="2450566"/>
            <a:ext cx="457200" cy="3429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Rounded Rectangle 49"/>
          <p:cNvSpPr/>
          <p:nvPr/>
        </p:nvSpPr>
        <p:spPr>
          <a:xfrm>
            <a:off x="3200400" y="1676400"/>
            <a:ext cx="2133600" cy="2057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dirty="0"/>
              <a:t>What can be done to improve?</a:t>
            </a:r>
          </a:p>
          <a:p>
            <a:pPr>
              <a:lnSpc>
                <a:spcPct val="150000"/>
              </a:lnSpc>
            </a:pPr>
            <a:r>
              <a:rPr lang="en-GB" sz="1600" dirty="0"/>
              <a:t>......................................................................................................</a:t>
            </a:r>
          </a:p>
          <a:p>
            <a:pPr algn="ctr"/>
            <a:endParaRPr lang="en-GB" sz="1600" dirty="0"/>
          </a:p>
        </p:txBody>
      </p:sp>
      <p:sp>
        <p:nvSpPr>
          <p:cNvPr id="3" name="Rectangle 2"/>
          <p:cNvSpPr/>
          <p:nvPr/>
        </p:nvSpPr>
        <p:spPr>
          <a:xfrm>
            <a:off x="0" y="2"/>
            <a:ext cx="9144000" cy="863517"/>
          </a:xfrm>
          <a:prstGeom prst="rect">
            <a:avLst/>
          </a:prstGeom>
          <a:noFill/>
        </p:spPr>
        <p:txBody>
          <a:bodyPr wrap="square" lIns="77925" tIns="38963" rIns="77925" bIns="38963">
            <a:spAutoFit/>
          </a:bodyPr>
          <a:lstStyle/>
          <a:p>
            <a:pPr algn="ctr"/>
            <a:r>
              <a:rPr lang="en-US" sz="51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Hurdles </a:t>
            </a:r>
          </a:p>
        </p:txBody>
      </p:sp>
      <p:pic>
        <p:nvPicPr>
          <p:cNvPr id="1026" name="Picture 2" descr="http://t0.gstatic.com/images?q=tbn:ANd9GcR-eJGc39ExQQgp93Vhn2qio0vSgJndmlYcqjdtDQAXgjRhJWXgMw"/>
          <p:cNvPicPr>
            <a:picLocks noChangeAspect="1" noChangeArrowheads="1"/>
          </p:cNvPicPr>
          <p:nvPr/>
        </p:nvPicPr>
        <p:blipFill>
          <a:blip r:embed="rId2" cstate="print"/>
          <a:srcRect t="13793"/>
          <a:stretch>
            <a:fillRect/>
          </a:stretch>
        </p:blipFill>
        <p:spPr bwMode="auto">
          <a:xfrm>
            <a:off x="381001" y="3810000"/>
            <a:ext cx="5181600" cy="1473734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304800" y="3962400"/>
            <a:ext cx="5187545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76200" y="2869666"/>
            <a:ext cx="3124200" cy="3048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n-GB" dirty="0"/>
              <a:t>Is the performers head staying level?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6048375" y="1066800"/>
            <a:ext cx="3095625" cy="2133600"/>
            <a:chOff x="2209800" y="4267200"/>
            <a:chExt cx="3400425" cy="2362200"/>
          </a:xfrm>
        </p:grpSpPr>
        <p:grpSp>
          <p:nvGrpSpPr>
            <p:cNvPr id="35" name="Group 34"/>
            <p:cNvGrpSpPr/>
            <p:nvPr/>
          </p:nvGrpSpPr>
          <p:grpSpPr>
            <a:xfrm>
              <a:off x="2438400" y="4572000"/>
              <a:ext cx="3171825" cy="2057400"/>
              <a:chOff x="1600200" y="4191000"/>
              <a:chExt cx="3171825" cy="2057400"/>
            </a:xfrm>
          </p:grpSpPr>
          <p:pic>
            <p:nvPicPr>
              <p:cNvPr id="30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600200" y="4267200"/>
                <a:ext cx="3171825" cy="198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" name="Rounded Rectangle 30"/>
              <p:cNvSpPr/>
              <p:nvPr/>
            </p:nvSpPr>
            <p:spPr>
              <a:xfrm>
                <a:off x="3352800" y="4800600"/>
                <a:ext cx="609600" cy="228600"/>
              </a:xfrm>
              <a:prstGeom prst="round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L-Shape 31"/>
              <p:cNvSpPr/>
              <p:nvPr/>
            </p:nvSpPr>
            <p:spPr>
              <a:xfrm rot="16041422">
                <a:off x="1728627" y="4979328"/>
                <a:ext cx="504741" cy="633143"/>
              </a:xfrm>
              <a:prstGeom prst="corner">
                <a:avLst>
                  <a:gd name="adj1" fmla="val 49740"/>
                  <a:gd name="adj2" fmla="val 57716"/>
                </a:avLst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 rot="5400000" flipH="1" flipV="1">
                <a:off x="1409700" y="4762500"/>
                <a:ext cx="990600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17"/>
              <p:cNvCxnSpPr/>
              <p:nvPr/>
            </p:nvCxnSpPr>
            <p:spPr>
              <a:xfrm rot="10800000">
                <a:off x="2133600" y="4191000"/>
                <a:ext cx="1371600" cy="609600"/>
              </a:xfrm>
              <a:prstGeom prst="curvedConnector3">
                <a:avLst>
                  <a:gd name="adj1" fmla="val 694"/>
                </a:avLst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Rounded Rectangle 36"/>
            <p:cNvSpPr/>
            <p:nvPr/>
          </p:nvSpPr>
          <p:spPr>
            <a:xfrm>
              <a:off x="2209800" y="4267200"/>
              <a:ext cx="990600" cy="381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Trail Leg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6781800" y="533400"/>
            <a:ext cx="2362200" cy="694240"/>
          </a:xfrm>
          <a:prstGeom prst="rect">
            <a:avLst/>
          </a:prstGeom>
          <a:noFill/>
        </p:spPr>
        <p:txBody>
          <a:bodyPr wrap="square" lIns="77925" tIns="38963" rIns="77925" bIns="38963">
            <a:spAutoFit/>
          </a:bodyPr>
          <a:lstStyle/>
          <a:p>
            <a:pPr algn="ctr"/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Check out this athletes legs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172200" y="3124200"/>
            <a:ext cx="2819401" cy="1981200"/>
            <a:chOff x="5791200" y="4191000"/>
            <a:chExt cx="3544390" cy="2438400"/>
          </a:xfrm>
        </p:grpSpPr>
        <p:grpSp>
          <p:nvGrpSpPr>
            <p:cNvPr id="36" name="Group 35"/>
            <p:cNvGrpSpPr/>
            <p:nvPr/>
          </p:nvGrpSpPr>
          <p:grpSpPr>
            <a:xfrm>
              <a:off x="5791200" y="4419600"/>
              <a:ext cx="3171825" cy="2209800"/>
              <a:chOff x="5181600" y="3962400"/>
              <a:chExt cx="3171825" cy="2209800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181600" y="4191000"/>
                <a:ext cx="3171825" cy="198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Rounded Rectangle 10"/>
              <p:cNvSpPr/>
              <p:nvPr/>
            </p:nvSpPr>
            <p:spPr>
              <a:xfrm>
                <a:off x="5943600" y="4724400"/>
                <a:ext cx="838200" cy="228600"/>
              </a:xfrm>
              <a:prstGeom prst="roundRect">
                <a:avLst/>
              </a:prstGeom>
              <a:no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 rot="1792384">
                <a:off x="7558021" y="4968361"/>
                <a:ext cx="746246" cy="272227"/>
              </a:xfrm>
              <a:prstGeom prst="roundRect">
                <a:avLst/>
              </a:prstGeom>
              <a:no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 flipV="1">
                <a:off x="6629400" y="3962400"/>
                <a:ext cx="1066800" cy="762000"/>
              </a:xfrm>
              <a:prstGeom prst="curvedConnector3">
                <a:avLst>
                  <a:gd name="adj1" fmla="val 4464"/>
                </a:avLst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7620000" y="4572000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38" name="Rounded Rectangle 37"/>
            <p:cNvSpPr/>
            <p:nvPr/>
          </p:nvSpPr>
          <p:spPr>
            <a:xfrm>
              <a:off x="8153402" y="4191000"/>
              <a:ext cx="1182188" cy="381001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Lead Leg</a:t>
              </a:r>
            </a:p>
          </p:txBody>
        </p:sp>
      </p:grp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9050" y="5324475"/>
            <a:ext cx="91249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3" name="Shape 52"/>
          <p:cNvCxnSpPr/>
          <p:nvPr/>
        </p:nvCxnSpPr>
        <p:spPr>
          <a:xfrm>
            <a:off x="2971800" y="3124200"/>
            <a:ext cx="1588" cy="864134"/>
          </a:xfrm>
          <a:prstGeom prst="bentConnector2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AutoShape 2"/>
          <p:cNvSpPr>
            <a:spLocks noChangeArrowheads="1"/>
          </p:cNvSpPr>
          <p:nvPr/>
        </p:nvSpPr>
        <p:spPr bwMode="auto">
          <a:xfrm>
            <a:off x="2362200" y="3174466"/>
            <a:ext cx="457200" cy="3429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" name="AutoShape 3"/>
          <p:cNvSpPr>
            <a:spLocks noChangeArrowheads="1"/>
          </p:cNvSpPr>
          <p:nvPr/>
        </p:nvSpPr>
        <p:spPr bwMode="auto">
          <a:xfrm>
            <a:off x="533400" y="3174466"/>
            <a:ext cx="457200" cy="3429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6" name="AutoShape 4"/>
          <p:cNvSpPr>
            <a:spLocks noChangeArrowheads="1"/>
          </p:cNvSpPr>
          <p:nvPr/>
        </p:nvSpPr>
        <p:spPr bwMode="auto">
          <a:xfrm>
            <a:off x="1435100" y="3187166"/>
            <a:ext cx="457200" cy="3429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250" t="31000" r="1875" b="39000"/>
          <a:stretch>
            <a:fillRect/>
          </a:stretch>
        </p:blipFill>
        <p:spPr bwMode="auto">
          <a:xfrm>
            <a:off x="0" y="2133600"/>
            <a:ext cx="9144000" cy="186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7010400" y="2209800"/>
            <a:ext cx="1981200" cy="30480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7010400" y="1371600"/>
            <a:ext cx="19812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Has the head moved during the whole running motion?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590800" y="2895600"/>
            <a:ext cx="1676400" cy="76200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4495800" y="2438400"/>
            <a:ext cx="838200" cy="60960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5638800" y="3048000"/>
            <a:ext cx="2057400" cy="99060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-571500" y="3009106"/>
            <a:ext cx="2057400" cy="1588"/>
          </a:xfrm>
          <a:prstGeom prst="straightConnector1">
            <a:avLst/>
          </a:prstGeom>
          <a:ln w="38100"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5638800" y="4114800"/>
            <a:ext cx="2057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Reaching far forward with the feet?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152400" y="2"/>
            <a:ext cx="9144000" cy="863517"/>
          </a:xfrm>
          <a:prstGeom prst="rect">
            <a:avLst/>
          </a:prstGeom>
          <a:noFill/>
        </p:spPr>
        <p:txBody>
          <a:bodyPr wrap="square" lIns="77925" tIns="38963" rIns="77925" bIns="38963">
            <a:spAutoFit/>
          </a:bodyPr>
          <a:lstStyle/>
          <a:p>
            <a:pPr algn="ctr"/>
            <a:r>
              <a:rPr lang="en-US" sz="51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Sprinting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343400" y="1143000"/>
            <a:ext cx="12954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Arms going cheek to cheek / ear to pocket?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514600" y="3733800"/>
            <a:ext cx="1752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Knees driving high?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28600" y="1371600"/>
            <a:ext cx="1752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Standing Up Tall?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4375" t="47000" r="1250" b="28000"/>
          <a:stretch>
            <a:fillRect/>
          </a:stretch>
        </p:blipFill>
        <p:spPr bwMode="auto">
          <a:xfrm>
            <a:off x="0" y="5384968"/>
            <a:ext cx="9144000" cy="1513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ounded Rectangle 16"/>
          <p:cNvSpPr/>
          <p:nvPr/>
        </p:nvSpPr>
        <p:spPr>
          <a:xfrm>
            <a:off x="0" y="4876800"/>
            <a:ext cx="9144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spc="300" dirty="0"/>
              <a:t>Your Sprint Start... </a:t>
            </a:r>
            <a:r>
              <a:rPr lang="en-GB" spc="300" dirty="0"/>
              <a:t>A slow deliberate get up from the starting position...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461</Words>
  <Application>Microsoft Macintosh PowerPoint</Application>
  <PresentationFormat>Diavoorstelling (4:3)</PresentationFormat>
  <Paragraphs>132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C.P. de Jong</cp:lastModifiedBy>
  <cp:revision>95</cp:revision>
  <dcterms:created xsi:type="dcterms:W3CDTF">2006-08-16T00:00:00Z</dcterms:created>
  <dcterms:modified xsi:type="dcterms:W3CDTF">2020-10-14T09:44:16Z</dcterms:modified>
</cp:coreProperties>
</file>